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5ECD5-515E-4817-8A06-1D2ED2C83850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B59F4-DDCB-41FF-83F5-A48440F36FA7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 userDrawn="1"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 userDrawn="1"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 userDrawn="1"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56348-D703-428C-A1C4-7D6796EF5F41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1919-1B5F-4141-B613-3E5C6008A186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2427-B1DD-49E6-9F05-DE0F1467D7DC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A7B5-8BC9-491C-A887-7C3E7ED947D8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18ED0-40F2-434C-A848-B92581875164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5437F-F4F9-44A9-B4D3-9191CA04E889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24E59-01D0-4537-B876-7E5EC75B028D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2E49-18A1-40BC-BA5D-5A2EC8FDDF15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83DA4-3B24-449B-95CA-514EB7E30A99}" type="datetime4">
              <a:rPr lang="en-US" smtClean="0"/>
              <a:pPr/>
              <a:t>February 25,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EBF8-7CF5-44B7-B2BF-E22DE4D0703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42120D2-3948-4F8F-BE5D-E7E7D97880B2}" type="datetime4">
              <a:rPr lang="en-US" smtClean="0"/>
              <a:pPr/>
              <a:t>February 25, 2015</a:t>
            </a:fld>
            <a:endParaRPr lang="en-US" dirty="0" err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1D72EBF8-7CF5-44B7-B2BF-E22DE4D070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8: Sentence 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English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753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 3: Complex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u="sng" dirty="0" smtClean="0"/>
              <a:t>complex</a:t>
            </a:r>
            <a:r>
              <a:rPr lang="en-US" sz="2800" dirty="0" smtClean="0"/>
              <a:t> sentence contains </a:t>
            </a:r>
            <a:r>
              <a:rPr lang="en-US" sz="2800" u="sng" dirty="0" smtClean="0"/>
              <a:t>one</a:t>
            </a:r>
            <a:r>
              <a:rPr lang="en-US" sz="2800" dirty="0" smtClean="0"/>
              <a:t> independent clause and </a:t>
            </a:r>
            <a:r>
              <a:rPr lang="en-US" sz="2800" u="sng" dirty="0" smtClean="0"/>
              <a:t>one</a:t>
            </a:r>
            <a:r>
              <a:rPr lang="en-US" sz="2800" dirty="0" smtClean="0"/>
              <a:t> or more </a:t>
            </a:r>
            <a:r>
              <a:rPr lang="en-US" sz="2800" u="sng" dirty="0" smtClean="0"/>
              <a:t>dependent</a:t>
            </a:r>
            <a:r>
              <a:rPr lang="en-US" sz="2800" dirty="0" smtClean="0"/>
              <a:t> clauses.</a:t>
            </a:r>
          </a:p>
          <a:p>
            <a:pPr lvl="1"/>
            <a:r>
              <a:rPr lang="en-US" sz="2400" dirty="0" smtClean="0"/>
              <a:t>Mr. Hernandez, who is a professional storyteller, performs at many different festivals.</a:t>
            </a:r>
          </a:p>
          <a:p>
            <a:pPr lvl="1"/>
            <a:r>
              <a:rPr lang="en-US" sz="2400" dirty="0" smtClean="0"/>
              <a:t>When Mr. Hernandez performs, he enchants the audience.</a:t>
            </a:r>
          </a:p>
          <a:p>
            <a:pPr lvl="1"/>
            <a:r>
              <a:rPr lang="en-US" sz="2400" dirty="0" smtClean="0"/>
              <a:t>Young people love the way he tells stories because he changes his voice and wears costumes.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07910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Complex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Most </a:t>
            </a:r>
            <a:r>
              <a:rPr lang="en-US" sz="2800" u="sng" dirty="0" smtClean="0"/>
              <a:t>dependent</a:t>
            </a:r>
            <a:r>
              <a:rPr lang="en-US" sz="2800" dirty="0" smtClean="0"/>
              <a:t> clauses are introduced by </a:t>
            </a:r>
            <a:r>
              <a:rPr lang="en-US" sz="2800" u="sng" dirty="0" smtClean="0"/>
              <a:t>subordinating</a:t>
            </a:r>
            <a:r>
              <a:rPr lang="en-US" sz="2800" dirty="0" smtClean="0"/>
              <a:t> conjunctions.</a:t>
            </a:r>
          </a:p>
          <a:p>
            <a:r>
              <a:rPr lang="en-US" sz="2800" dirty="0" smtClean="0"/>
              <a:t>A </a:t>
            </a:r>
            <a:r>
              <a:rPr lang="en-US" sz="2800" u="sng" dirty="0" smtClean="0"/>
              <a:t>subordinating</a:t>
            </a:r>
            <a:r>
              <a:rPr lang="en-US" sz="2800" dirty="0" smtClean="0"/>
              <a:t> conjunction </a:t>
            </a:r>
            <a:r>
              <a:rPr lang="en-US" sz="2800" u="sng" dirty="0" smtClean="0"/>
              <a:t>relates</a:t>
            </a:r>
            <a:r>
              <a:rPr lang="en-US" sz="2800" dirty="0" smtClean="0"/>
              <a:t> the </a:t>
            </a:r>
            <a:r>
              <a:rPr lang="en-US" sz="2800" u="sng" dirty="0" smtClean="0"/>
              <a:t>dependent</a:t>
            </a:r>
            <a:r>
              <a:rPr lang="en-US" sz="2800" dirty="0" smtClean="0"/>
              <a:t> clause to the </a:t>
            </a:r>
            <a:r>
              <a:rPr lang="en-US" sz="2800" u="sng" dirty="0" smtClean="0"/>
              <a:t>independent</a:t>
            </a:r>
            <a:r>
              <a:rPr lang="en-US" sz="2800" dirty="0" smtClean="0"/>
              <a:t> clause.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8425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3: Complex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602536"/>
              </p:ext>
            </p:extLst>
          </p:nvPr>
        </p:nvGraphicFramePr>
        <p:xfrm>
          <a:off x="1524000" y="2301874"/>
          <a:ext cx="6096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220028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Common Subordinate</a:t>
                      </a:r>
                      <a:r>
                        <a:rPr lang="en-US" baseline="0" dirty="0" smtClean="0"/>
                        <a:t> Conjunctions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20028">
                <a:tc>
                  <a:txBody>
                    <a:bodyPr/>
                    <a:lstStyle/>
                    <a:p>
                      <a:r>
                        <a:rPr lang="en-US" dirty="0" smtClean="0"/>
                        <a:t>after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</a:t>
                      </a:r>
                      <a:r>
                        <a:rPr lang="en-US" baseline="0" dirty="0" smtClean="0"/>
                        <a:t> soon 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unless</a:t>
                      </a:r>
                      <a:endParaRPr lang="en-US" dirty="0"/>
                    </a:p>
                  </a:txBody>
                  <a:tcPr/>
                </a:tc>
              </a:tr>
              <a:tr h="220028">
                <a:tc>
                  <a:txBody>
                    <a:bodyPr/>
                    <a:lstStyle/>
                    <a:p>
                      <a:r>
                        <a:rPr lang="en-US" dirty="0" smtClean="0"/>
                        <a:t>although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 though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until</a:t>
                      </a:r>
                      <a:endParaRPr lang="en-US" dirty="0"/>
                    </a:p>
                  </a:txBody>
                  <a:tcPr/>
                </a:tc>
              </a:tr>
              <a:tr h="220028">
                <a:tc>
                  <a:txBody>
                    <a:bodyPr/>
                    <a:lstStyle/>
                    <a:p>
                      <a:r>
                        <a:rPr lang="en-US" dirty="0" smtClean="0"/>
                        <a:t>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because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 that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</a:t>
                      </a:r>
                      <a:endParaRPr lang="en-US" dirty="0"/>
                    </a:p>
                  </a:txBody>
                  <a:tcPr/>
                </a:tc>
              </a:tr>
              <a:tr h="220028">
                <a:tc>
                  <a:txBody>
                    <a:bodyPr/>
                    <a:lstStyle/>
                    <a:p>
                      <a:r>
                        <a:rPr lang="en-US" dirty="0" smtClean="0"/>
                        <a:t>as if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before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whenever</a:t>
                      </a:r>
                      <a:endParaRPr lang="en-US" dirty="0"/>
                    </a:p>
                  </a:txBody>
                  <a:tcPr/>
                </a:tc>
              </a:tr>
              <a:tr h="220028">
                <a:tc>
                  <a:txBody>
                    <a:bodyPr/>
                    <a:lstStyle/>
                    <a:p>
                      <a:r>
                        <a:rPr lang="en-US" dirty="0" smtClean="0"/>
                        <a:t>as</a:t>
                      </a:r>
                      <a:r>
                        <a:rPr lang="en-US" baseline="0" dirty="0" smtClean="0"/>
                        <a:t> long 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even though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though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where</a:t>
                      </a:r>
                      <a:endParaRPr lang="en-US" dirty="0"/>
                    </a:p>
                  </a:txBody>
                  <a:tcPr/>
                </a:tc>
              </a:tr>
              <a:tr h="220028">
                <a:tc>
                  <a:txBody>
                    <a:bodyPr/>
                    <a:lstStyle/>
                    <a:p>
                      <a:r>
                        <a:rPr lang="en-US" dirty="0" smtClean="0"/>
                        <a:t>wherever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580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4: Kinds of Dependent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Adjective Clauses:</a:t>
            </a:r>
          </a:p>
          <a:p>
            <a:pPr lvl="1"/>
            <a:r>
              <a:rPr lang="en-US" sz="2400" dirty="0" smtClean="0"/>
              <a:t>An </a:t>
            </a:r>
            <a:r>
              <a:rPr lang="en-US" sz="2400" u="sng" dirty="0" smtClean="0"/>
              <a:t>adjective</a:t>
            </a:r>
            <a:r>
              <a:rPr lang="en-US" sz="2400" dirty="0" smtClean="0"/>
              <a:t> clause is a </a:t>
            </a:r>
            <a:r>
              <a:rPr lang="en-US" sz="2400" u="sng" dirty="0" smtClean="0"/>
              <a:t>dependent</a:t>
            </a:r>
            <a:r>
              <a:rPr lang="en-US" sz="2400" dirty="0" smtClean="0"/>
              <a:t> clause used as an </a:t>
            </a:r>
            <a:r>
              <a:rPr lang="en-US" sz="2400" u="sng" dirty="0" smtClean="0"/>
              <a:t>adjective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An adjective clause modifies a </a:t>
            </a:r>
            <a:r>
              <a:rPr lang="en-US" sz="2400" u="sng" dirty="0" smtClean="0"/>
              <a:t>noun</a:t>
            </a:r>
            <a:r>
              <a:rPr lang="en-US" sz="2400" dirty="0" smtClean="0"/>
              <a:t> or a </a:t>
            </a:r>
            <a:r>
              <a:rPr lang="en-US" sz="2400" u="sng" dirty="0" smtClean="0"/>
              <a:t>pronoun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It tells </a:t>
            </a:r>
            <a:r>
              <a:rPr lang="en-US" sz="2400" u="sng" dirty="0" smtClean="0"/>
              <a:t>which one, what kind</a:t>
            </a:r>
            <a:r>
              <a:rPr lang="en-US" sz="2400" dirty="0" smtClean="0"/>
              <a:t>, or </a:t>
            </a:r>
            <a:r>
              <a:rPr lang="en-US" sz="2400" u="sng" dirty="0" smtClean="0"/>
              <a:t>how many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Adjective clauses are usually introduced by </a:t>
            </a:r>
            <a:r>
              <a:rPr lang="en-US" sz="2400" u="sng" dirty="0" smtClean="0"/>
              <a:t>relative</a:t>
            </a:r>
            <a:r>
              <a:rPr lang="en-US" sz="2400" dirty="0" smtClean="0"/>
              <a:t> pronouns.</a:t>
            </a:r>
          </a:p>
          <a:p>
            <a:pPr lvl="2"/>
            <a:r>
              <a:rPr lang="en-US" sz="2200" u="sng" dirty="0" smtClean="0"/>
              <a:t>Who, whom, whose, that, which</a:t>
            </a:r>
          </a:p>
        </p:txBody>
      </p:sp>
    </p:spTree>
    <p:extLst>
      <p:ext uri="{BB962C8B-B14F-4D97-AF65-F5344CB8AC3E}">
        <p14:creationId xmlns:p14="http://schemas.microsoft.com/office/powerpoint/2010/main" val="2989337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Kinds of Dependent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/>
            <a:r>
              <a:rPr lang="en-US" sz="2400" dirty="0"/>
              <a:t>His hardest climb, which took him three days, was Mount </a:t>
            </a:r>
            <a:r>
              <a:rPr lang="en-US" sz="2400" dirty="0" smtClean="0"/>
              <a:t>Whitney.</a:t>
            </a:r>
          </a:p>
          <a:p>
            <a:pPr marL="742950" lvl="2"/>
            <a:r>
              <a:rPr lang="en-US" sz="2200" dirty="0" smtClean="0"/>
              <a:t>Notice that a </a:t>
            </a:r>
            <a:r>
              <a:rPr lang="en-US" sz="2200" u="sng" dirty="0" smtClean="0"/>
              <a:t>clause</a:t>
            </a:r>
            <a:r>
              <a:rPr lang="en-US" sz="2200" dirty="0" smtClean="0"/>
              <a:t> that begins with </a:t>
            </a:r>
            <a:r>
              <a:rPr lang="en-US" sz="2200" i="1" u="sng" dirty="0" smtClean="0"/>
              <a:t>which</a:t>
            </a:r>
            <a:r>
              <a:rPr lang="en-US" sz="2200" dirty="0" smtClean="0"/>
              <a:t> is set off with </a:t>
            </a:r>
            <a:r>
              <a:rPr lang="en-US" sz="2200" u="sng" dirty="0" smtClean="0"/>
              <a:t>commas</a:t>
            </a:r>
            <a:r>
              <a:rPr lang="en-US" sz="2200" dirty="0" smtClean="0"/>
              <a:t>.</a:t>
            </a:r>
          </a:p>
          <a:p>
            <a:pPr marL="742950" lvl="2"/>
            <a:r>
              <a:rPr lang="en-US" sz="2200" dirty="0" smtClean="0"/>
              <a:t>Use </a:t>
            </a:r>
            <a:r>
              <a:rPr lang="en-US" sz="2200" u="sng" dirty="0" smtClean="0"/>
              <a:t>commas</a:t>
            </a:r>
            <a:r>
              <a:rPr lang="en-US" sz="2200" dirty="0" smtClean="0"/>
              <a:t> when the clause </a:t>
            </a:r>
            <a:r>
              <a:rPr lang="en-US" sz="2200" u="sng" dirty="0" smtClean="0"/>
              <a:t>isn’t</a:t>
            </a:r>
            <a:r>
              <a:rPr lang="en-US" sz="2200" dirty="0" smtClean="0"/>
              <a:t> necessary to understand the </a:t>
            </a:r>
            <a:r>
              <a:rPr lang="en-US" sz="2200" u="sng" dirty="0" smtClean="0"/>
              <a:t>meaning</a:t>
            </a:r>
            <a:r>
              <a:rPr lang="en-US" sz="2200" dirty="0" smtClean="0"/>
              <a:t> of the sentence.</a:t>
            </a:r>
            <a:endParaRPr lang="en-US" sz="22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66291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Kinds of Dependent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Adverb Clauses:</a:t>
            </a:r>
          </a:p>
          <a:p>
            <a:pPr lvl="1"/>
            <a:r>
              <a:rPr lang="en-US" sz="2400" dirty="0" smtClean="0"/>
              <a:t>An </a:t>
            </a:r>
            <a:r>
              <a:rPr lang="en-US" sz="2400" u="sng" dirty="0" smtClean="0"/>
              <a:t>adverb</a:t>
            </a:r>
            <a:r>
              <a:rPr lang="en-US" sz="2400" dirty="0" smtClean="0"/>
              <a:t> clause is a </a:t>
            </a:r>
            <a:r>
              <a:rPr lang="en-US" sz="2400" u="sng" dirty="0" smtClean="0"/>
              <a:t>dependent</a:t>
            </a:r>
            <a:r>
              <a:rPr lang="en-US" sz="2400" dirty="0" smtClean="0"/>
              <a:t> clause used as an </a:t>
            </a:r>
            <a:r>
              <a:rPr lang="en-US" sz="2400" u="sng" dirty="0" smtClean="0"/>
              <a:t>adverb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It modifies a </a:t>
            </a:r>
            <a:r>
              <a:rPr lang="en-US" sz="2400" u="sng" dirty="0" smtClean="0"/>
              <a:t>verb</a:t>
            </a:r>
            <a:r>
              <a:rPr lang="en-US" sz="2400" dirty="0" smtClean="0"/>
              <a:t>, an </a:t>
            </a:r>
            <a:r>
              <a:rPr lang="en-US" sz="2400" u="sng" dirty="0" smtClean="0"/>
              <a:t>adjective</a:t>
            </a:r>
            <a:r>
              <a:rPr lang="en-US" sz="2400" dirty="0" smtClean="0"/>
              <a:t>, or an </a:t>
            </a:r>
            <a:r>
              <a:rPr lang="en-US" sz="2400" u="sng" dirty="0" smtClean="0"/>
              <a:t>adverb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An adverb clause can tell </a:t>
            </a:r>
            <a:r>
              <a:rPr lang="en-US" sz="2400" u="sng" dirty="0" smtClean="0"/>
              <a:t>where, when, how, why, to what extent</a:t>
            </a:r>
            <a:r>
              <a:rPr lang="en-US" sz="2400" dirty="0" smtClean="0"/>
              <a:t>, or </a:t>
            </a:r>
            <a:r>
              <a:rPr lang="en-US" sz="2400" u="sng" dirty="0" smtClean="0"/>
              <a:t>under what conditions</a:t>
            </a:r>
            <a:r>
              <a:rPr lang="en-US" sz="2400" dirty="0" smtClean="0"/>
              <a:t>.</a:t>
            </a:r>
          </a:p>
          <a:p>
            <a:pPr lvl="1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7041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Kinds of Dependent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Adverb</a:t>
            </a:r>
            <a:r>
              <a:rPr lang="en-US" sz="2800" dirty="0" smtClean="0"/>
              <a:t> clauses are </a:t>
            </a:r>
            <a:r>
              <a:rPr lang="en-US" sz="2800" u="sng" dirty="0" smtClean="0"/>
              <a:t>introduced</a:t>
            </a:r>
            <a:r>
              <a:rPr lang="en-US" sz="2800" dirty="0" smtClean="0"/>
              <a:t> by </a:t>
            </a:r>
            <a:r>
              <a:rPr lang="en-US" sz="2800" u="sng" dirty="0" smtClean="0"/>
              <a:t>subordinating</a:t>
            </a:r>
            <a:r>
              <a:rPr lang="en-US" sz="2800" dirty="0" smtClean="0"/>
              <a:t> conjunctions such as </a:t>
            </a:r>
            <a:r>
              <a:rPr lang="en-US" sz="2800" i="1" dirty="0" smtClean="0"/>
              <a:t>if, because, than, as, even though, than, so that, while, where, when, as if</a:t>
            </a:r>
            <a:r>
              <a:rPr lang="en-US" sz="2800" dirty="0" smtClean="0"/>
              <a:t>, and </a:t>
            </a:r>
            <a:r>
              <a:rPr lang="en-US" sz="2800" i="1" dirty="0" smtClean="0"/>
              <a:t>since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They checked their gear before they started the climb.</a:t>
            </a:r>
          </a:p>
          <a:p>
            <a:pPr lvl="1"/>
            <a:r>
              <a:rPr lang="en-US" sz="2400" dirty="0" smtClean="0"/>
              <a:t>They were cautious because ice made the trails slippery.</a:t>
            </a:r>
          </a:p>
          <a:p>
            <a:pPr lvl="1"/>
            <a:r>
              <a:rPr lang="en-US" sz="2400" dirty="0" smtClean="0"/>
              <a:t>Devon worries about the weather more than Andy does.</a:t>
            </a:r>
          </a:p>
          <a:p>
            <a:pPr lvl="1"/>
            <a:r>
              <a:rPr lang="en-US" sz="2400" dirty="0" smtClean="0"/>
              <a:t>When Devon started his climb, the weather was good.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128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Kinds of Dependent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Adverb</a:t>
            </a:r>
            <a:r>
              <a:rPr lang="en-US" sz="2800" dirty="0" smtClean="0"/>
              <a:t> clauses should always be </a:t>
            </a:r>
            <a:r>
              <a:rPr lang="en-US" sz="2800" u="sng" dirty="0" smtClean="0"/>
              <a:t>followed</a:t>
            </a:r>
            <a:r>
              <a:rPr lang="en-US" sz="2800" dirty="0" smtClean="0"/>
              <a:t> by a </a:t>
            </a:r>
            <a:r>
              <a:rPr lang="en-US" sz="2800" u="sng" dirty="0" smtClean="0"/>
              <a:t>comma</a:t>
            </a:r>
            <a:r>
              <a:rPr lang="en-US" sz="2800" dirty="0" smtClean="0"/>
              <a:t> when they come </a:t>
            </a:r>
            <a:r>
              <a:rPr lang="en-US" sz="2800" u="sng" dirty="0" smtClean="0"/>
              <a:t>before</a:t>
            </a:r>
            <a:r>
              <a:rPr lang="en-US" sz="2800" dirty="0" smtClean="0"/>
              <a:t> the </a:t>
            </a:r>
            <a:r>
              <a:rPr lang="en-US" sz="2800" u="sng" dirty="0" smtClean="0"/>
              <a:t>independent</a:t>
            </a:r>
            <a:r>
              <a:rPr lang="en-US" sz="2800" dirty="0" smtClean="0"/>
              <a:t> clause.</a:t>
            </a:r>
          </a:p>
          <a:p>
            <a:r>
              <a:rPr lang="en-US" sz="2800" dirty="0" smtClean="0"/>
              <a:t>When the </a:t>
            </a:r>
            <a:r>
              <a:rPr lang="en-US" sz="2800" u="sng" dirty="0" smtClean="0"/>
              <a:t>adverb</a:t>
            </a:r>
            <a:r>
              <a:rPr lang="en-US" sz="2800" dirty="0" smtClean="0"/>
              <a:t> clause comes </a:t>
            </a:r>
            <a:r>
              <a:rPr lang="en-US" sz="2800" u="sng" dirty="0" smtClean="0"/>
              <a:t>after</a:t>
            </a:r>
            <a:r>
              <a:rPr lang="en-US" sz="2800" dirty="0" smtClean="0"/>
              <a:t> the independent clause, a </a:t>
            </a:r>
            <a:r>
              <a:rPr lang="en-US" sz="2800" u="sng" dirty="0" smtClean="0"/>
              <a:t>comma</a:t>
            </a:r>
            <a:r>
              <a:rPr lang="en-US" sz="2800" dirty="0" smtClean="0"/>
              <a:t> may or may not be used.</a:t>
            </a:r>
          </a:p>
          <a:p>
            <a:pPr lvl="1"/>
            <a:r>
              <a:rPr lang="en-US" sz="2400" dirty="0" smtClean="0"/>
              <a:t>Because the weather was bad, Devon canceled the climb.</a:t>
            </a:r>
          </a:p>
          <a:p>
            <a:pPr lvl="1"/>
            <a:r>
              <a:rPr lang="en-US" sz="2400" dirty="0" smtClean="0"/>
              <a:t>Devon canceled the climb because the weather was bad.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8409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Kinds of Dependent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Noun clauses: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u="sng" dirty="0" smtClean="0"/>
              <a:t>noun</a:t>
            </a:r>
            <a:r>
              <a:rPr lang="en-US" sz="2400" dirty="0" smtClean="0"/>
              <a:t> clause is a </a:t>
            </a:r>
            <a:r>
              <a:rPr lang="en-US" sz="2400" u="sng" dirty="0" smtClean="0"/>
              <a:t>dependent</a:t>
            </a:r>
            <a:r>
              <a:rPr lang="en-US" sz="2400" dirty="0" smtClean="0"/>
              <a:t> clause used as a </a:t>
            </a:r>
            <a:r>
              <a:rPr lang="en-US" sz="2400" u="sng" dirty="0" smtClean="0"/>
              <a:t>noun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Like a noun, a noun clause can serve as a </a:t>
            </a:r>
            <a:r>
              <a:rPr lang="en-US" sz="2400" u="sng" dirty="0" smtClean="0"/>
              <a:t>subject</a:t>
            </a:r>
            <a:r>
              <a:rPr lang="en-US" sz="2400" dirty="0" smtClean="0"/>
              <a:t>, a </a:t>
            </a:r>
            <a:r>
              <a:rPr lang="en-US" sz="2400" u="sng" dirty="0" smtClean="0"/>
              <a:t>direct</a:t>
            </a:r>
            <a:r>
              <a:rPr lang="en-US" sz="2400" dirty="0" smtClean="0"/>
              <a:t> object, an </a:t>
            </a:r>
            <a:r>
              <a:rPr lang="en-US" sz="2400" u="sng" dirty="0" smtClean="0"/>
              <a:t>indirect</a:t>
            </a:r>
            <a:r>
              <a:rPr lang="en-US" sz="2400" dirty="0" smtClean="0"/>
              <a:t> object, an object of a </a:t>
            </a:r>
            <a:r>
              <a:rPr lang="en-US" sz="2400" u="sng" dirty="0" smtClean="0"/>
              <a:t>preposition</a:t>
            </a:r>
            <a:r>
              <a:rPr lang="en-US" sz="2400" dirty="0" smtClean="0"/>
              <a:t>, or a </a:t>
            </a:r>
            <a:r>
              <a:rPr lang="en-US" sz="2400" u="sng" dirty="0" smtClean="0"/>
              <a:t>predicate</a:t>
            </a:r>
            <a:r>
              <a:rPr lang="en-US" sz="2400" dirty="0" smtClean="0"/>
              <a:t> noun.</a:t>
            </a:r>
          </a:p>
        </p:txBody>
      </p:sp>
    </p:spTree>
    <p:extLst>
      <p:ext uri="{BB962C8B-B14F-4D97-AF65-F5344CB8AC3E}">
        <p14:creationId xmlns:p14="http://schemas.microsoft.com/office/powerpoint/2010/main" val="81551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Kinds of Dependent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2"/>
            <a:r>
              <a:rPr lang="en-US" sz="2800" dirty="0"/>
              <a:t>That the dedicated actor practiced her role every day surprised no one</a:t>
            </a:r>
            <a:r>
              <a:rPr lang="en-US" sz="2800" dirty="0" smtClean="0"/>
              <a:t>.</a:t>
            </a:r>
          </a:p>
          <a:p>
            <a:pPr marL="342900" lvl="2"/>
            <a:r>
              <a:rPr lang="en-US" sz="2800" dirty="0" smtClean="0"/>
              <a:t>The director determined who would design the set.</a:t>
            </a:r>
          </a:p>
          <a:p>
            <a:pPr marL="342900" lvl="2"/>
            <a:r>
              <a:rPr lang="en-US" sz="2800" dirty="0" smtClean="0"/>
              <a:t>The set designer gave whoever helped a bonus.</a:t>
            </a:r>
          </a:p>
          <a:p>
            <a:pPr marL="342900" lvl="2"/>
            <a:r>
              <a:rPr lang="en-US" sz="2800" dirty="0" smtClean="0"/>
              <a:t>A love of theater is what motivates her.</a:t>
            </a:r>
          </a:p>
          <a:p>
            <a:pPr marL="342900" lvl="2"/>
            <a:r>
              <a:rPr lang="en-US" sz="2800" dirty="0" smtClean="0"/>
              <a:t>She takes great satisfaction in whatever they perform.</a:t>
            </a: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8156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1: What is a clause? (not </a:t>
            </a:r>
            <a:r>
              <a:rPr lang="en-US" dirty="0" err="1" smtClean="0"/>
              <a:t>santa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u="sng" dirty="0" smtClean="0"/>
              <a:t>clause</a:t>
            </a:r>
            <a:r>
              <a:rPr lang="en-US" sz="2800" dirty="0" smtClean="0"/>
              <a:t> is a group of words that contains a </a:t>
            </a:r>
            <a:r>
              <a:rPr lang="en-US" sz="2800" u="sng" dirty="0" smtClean="0"/>
              <a:t>subject</a:t>
            </a:r>
            <a:r>
              <a:rPr lang="en-US" sz="2800" dirty="0" smtClean="0"/>
              <a:t> and a </a:t>
            </a:r>
            <a:r>
              <a:rPr lang="en-US" sz="2800" u="sng" dirty="0" smtClean="0"/>
              <a:t>verb</a:t>
            </a:r>
            <a:r>
              <a:rPr lang="en-US" sz="2800" dirty="0" smtClean="0"/>
              <a:t>.</a:t>
            </a:r>
          </a:p>
          <a:p>
            <a:pPr lvl="1"/>
            <a:r>
              <a:rPr lang="en-US" sz="2800" dirty="0" smtClean="0"/>
              <a:t>The following sentence contains </a:t>
            </a:r>
            <a:r>
              <a:rPr lang="en-US" sz="2800" u="sng" dirty="0" smtClean="0"/>
              <a:t>two</a:t>
            </a:r>
            <a:r>
              <a:rPr lang="en-US" sz="2800" dirty="0" smtClean="0"/>
              <a:t> clauses:</a:t>
            </a:r>
          </a:p>
          <a:p>
            <a:pPr lvl="2"/>
            <a:r>
              <a:rPr lang="en-US" sz="2800" dirty="0" smtClean="0"/>
              <a:t>Kate noted the day’s events in her journal before she went to bed.</a:t>
            </a:r>
          </a:p>
          <a:p>
            <a:pPr lvl="1"/>
            <a:r>
              <a:rPr lang="en-US" sz="3000" dirty="0" smtClean="0"/>
              <a:t>There are </a:t>
            </a:r>
            <a:r>
              <a:rPr lang="en-US" sz="3000" u="sng" dirty="0" smtClean="0"/>
              <a:t>two</a:t>
            </a:r>
            <a:r>
              <a:rPr lang="en-US" sz="3000" dirty="0" smtClean="0"/>
              <a:t> types of clauses, </a:t>
            </a:r>
            <a:r>
              <a:rPr lang="en-US" sz="3000" u="sng" dirty="0" smtClean="0"/>
              <a:t>dependent</a:t>
            </a:r>
            <a:r>
              <a:rPr lang="en-US" sz="3000" dirty="0" smtClean="0"/>
              <a:t> and </a:t>
            </a:r>
            <a:r>
              <a:rPr lang="en-US" sz="3000" u="sng" dirty="0" smtClean="0"/>
              <a:t>independent</a:t>
            </a:r>
            <a:r>
              <a:rPr lang="en-US" sz="3000" dirty="0" smtClean="0"/>
              <a:t>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4255823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4: Kinds of Dependent Clauses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Noun</a:t>
            </a:r>
            <a:r>
              <a:rPr lang="en-US" sz="2800" dirty="0" smtClean="0"/>
              <a:t> clauses are often </a:t>
            </a:r>
            <a:r>
              <a:rPr lang="en-US" sz="2800" u="sng" dirty="0" smtClean="0"/>
              <a:t>introduced</a:t>
            </a:r>
            <a:r>
              <a:rPr lang="en-US" sz="2800" dirty="0" smtClean="0"/>
              <a:t> by words such as </a:t>
            </a:r>
            <a:r>
              <a:rPr lang="en-US" sz="2800" i="1" dirty="0" smtClean="0"/>
              <a:t>that, how, when, where, whether, why, what, whatever, who, whom, whoever, whomever, which, whichever.</a:t>
            </a:r>
          </a:p>
          <a:p>
            <a:r>
              <a:rPr lang="en-US" sz="2800" dirty="0" smtClean="0"/>
              <a:t>If you can </a:t>
            </a:r>
            <a:r>
              <a:rPr lang="en-US" sz="2800" u="sng" dirty="0" smtClean="0"/>
              <a:t>substitute</a:t>
            </a:r>
            <a:r>
              <a:rPr lang="en-US" sz="2800" dirty="0" smtClean="0"/>
              <a:t> the word </a:t>
            </a:r>
            <a:r>
              <a:rPr lang="en-US" sz="2800" i="1" u="sng" dirty="0" smtClean="0"/>
              <a:t>something</a:t>
            </a:r>
            <a:r>
              <a:rPr lang="en-US" sz="2800" dirty="0" smtClean="0"/>
              <a:t> or </a:t>
            </a:r>
            <a:r>
              <a:rPr lang="en-US" sz="2800" i="1" u="sng" dirty="0" smtClean="0"/>
              <a:t>someone</a:t>
            </a:r>
            <a:r>
              <a:rPr lang="en-US" sz="2800" dirty="0" smtClean="0"/>
              <a:t> for a clause in a sentence, it is a </a:t>
            </a:r>
            <a:r>
              <a:rPr lang="en-US" sz="2800" u="sng" dirty="0" smtClean="0"/>
              <a:t>noun</a:t>
            </a:r>
            <a:r>
              <a:rPr lang="en-US" sz="2800" dirty="0" smtClean="0"/>
              <a:t> clause.</a:t>
            </a:r>
          </a:p>
          <a:p>
            <a:pPr lvl="1"/>
            <a:r>
              <a:rPr lang="en-US" sz="2400" dirty="0" smtClean="0"/>
              <a:t>The director determined who would design the set.</a:t>
            </a:r>
          </a:p>
          <a:p>
            <a:pPr lvl="1"/>
            <a:r>
              <a:rPr lang="en-US" sz="2400" dirty="0" smtClean="0"/>
              <a:t>The director determined something.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64998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5: Compound-complex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 </a:t>
            </a:r>
            <a:r>
              <a:rPr lang="en-US" sz="2800" u="sng" dirty="0" smtClean="0"/>
              <a:t>compound-complex </a:t>
            </a:r>
            <a:r>
              <a:rPr lang="en-US" sz="2800" dirty="0" smtClean="0"/>
              <a:t>sentence contains </a:t>
            </a:r>
            <a:r>
              <a:rPr lang="en-US" sz="2800" u="sng" dirty="0" smtClean="0"/>
              <a:t>two</a:t>
            </a:r>
            <a:r>
              <a:rPr lang="en-US" sz="2800" dirty="0" smtClean="0"/>
              <a:t> or more independent clause and at </a:t>
            </a:r>
            <a:r>
              <a:rPr lang="en-US" sz="2800" u="sng" dirty="0" smtClean="0"/>
              <a:t>least</a:t>
            </a:r>
            <a:r>
              <a:rPr lang="en-US" sz="2800" dirty="0" smtClean="0"/>
              <a:t> one </a:t>
            </a:r>
            <a:r>
              <a:rPr lang="en-US" sz="2800" u="sng" dirty="0" smtClean="0"/>
              <a:t>dependent</a:t>
            </a:r>
            <a:r>
              <a:rPr lang="en-US" sz="2800" dirty="0" smtClean="0"/>
              <a:t> clause.</a:t>
            </a:r>
          </a:p>
          <a:p>
            <a:pPr lvl="1"/>
            <a:r>
              <a:rPr lang="en-US" sz="2400" dirty="0" smtClean="0"/>
              <a:t>While she was fishing, Amy saw many deer, and she tried not to disturb them.</a:t>
            </a:r>
          </a:p>
          <a:p>
            <a:pPr lvl="1"/>
            <a:r>
              <a:rPr lang="en-US" sz="2400" dirty="0" smtClean="0"/>
              <a:t>Amy unhooked the salmon from the line, and she threw it back into the stream so that it could live.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08373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clause?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An </a:t>
            </a:r>
            <a:r>
              <a:rPr lang="en-US" sz="2800" u="sng" dirty="0" smtClean="0"/>
              <a:t>independent</a:t>
            </a:r>
            <a:r>
              <a:rPr lang="en-US" sz="2800" dirty="0" smtClean="0"/>
              <a:t> clause expresses a </a:t>
            </a:r>
            <a:r>
              <a:rPr lang="en-US" sz="2800" u="sng" dirty="0" smtClean="0"/>
              <a:t>complete</a:t>
            </a:r>
            <a:r>
              <a:rPr lang="en-US" sz="2800" dirty="0" smtClean="0"/>
              <a:t> thought and can stand </a:t>
            </a:r>
            <a:r>
              <a:rPr lang="en-US" sz="2800" u="sng" dirty="0" smtClean="0"/>
              <a:t>alone</a:t>
            </a:r>
            <a:r>
              <a:rPr lang="en-US" sz="2800" dirty="0" smtClean="0"/>
              <a:t> as a </a:t>
            </a:r>
            <a:r>
              <a:rPr lang="en-US" sz="2800" u="sng" dirty="0" smtClean="0"/>
              <a:t>sentence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Kate noted the day’s events in her journal.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33392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clause?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4035424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A </a:t>
            </a:r>
            <a:r>
              <a:rPr lang="en-US" sz="2800" u="sng" dirty="0" smtClean="0"/>
              <a:t>dependent</a:t>
            </a:r>
            <a:r>
              <a:rPr lang="en-US" sz="2800" dirty="0" smtClean="0"/>
              <a:t> clause does </a:t>
            </a:r>
            <a:r>
              <a:rPr lang="en-US" sz="2800" u="sng" dirty="0" smtClean="0"/>
              <a:t>not</a:t>
            </a:r>
            <a:r>
              <a:rPr lang="en-US" sz="2800" dirty="0" smtClean="0"/>
              <a:t> express a complete thought and </a:t>
            </a:r>
            <a:r>
              <a:rPr lang="en-US" sz="2800" u="sng" dirty="0" smtClean="0"/>
              <a:t>cannot</a:t>
            </a:r>
            <a:r>
              <a:rPr lang="en-US" sz="2800" dirty="0" smtClean="0"/>
              <a:t> stand alone as a sentence.</a:t>
            </a:r>
          </a:p>
          <a:p>
            <a:pPr lvl="1"/>
            <a:r>
              <a:rPr lang="en-US" sz="2400" dirty="0" smtClean="0"/>
              <a:t>Most dependent clauses are </a:t>
            </a:r>
            <a:r>
              <a:rPr lang="en-US" sz="2400" u="sng" dirty="0" smtClean="0"/>
              <a:t>introduced</a:t>
            </a:r>
            <a:r>
              <a:rPr lang="en-US" sz="2400" dirty="0" smtClean="0"/>
              <a:t> by a word like </a:t>
            </a:r>
            <a:r>
              <a:rPr lang="en-US" sz="2400" i="1" u="sng" dirty="0" smtClean="0"/>
              <a:t>although, before, because, so that, when, while</a:t>
            </a:r>
            <a:r>
              <a:rPr lang="en-US" sz="2400" dirty="0" smtClean="0"/>
              <a:t>, and </a:t>
            </a:r>
            <a:r>
              <a:rPr lang="en-US" sz="2400" i="1" u="sng" dirty="0" smtClean="0"/>
              <a:t>that</a:t>
            </a:r>
            <a:r>
              <a:rPr lang="en-US" sz="2400" dirty="0" smtClean="0"/>
              <a:t>.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u="sng" dirty="0" smtClean="0"/>
              <a:t>dependent</a:t>
            </a:r>
            <a:r>
              <a:rPr lang="en-US" sz="2400" dirty="0" smtClean="0"/>
              <a:t> clause can be </a:t>
            </a:r>
            <a:r>
              <a:rPr lang="en-US" sz="2400" u="sng" dirty="0" smtClean="0"/>
              <a:t>joined</a:t>
            </a:r>
            <a:r>
              <a:rPr lang="en-US" sz="2400" dirty="0" smtClean="0"/>
              <a:t> to an </a:t>
            </a:r>
            <a:r>
              <a:rPr lang="en-US" sz="2400" u="sng" dirty="0" smtClean="0"/>
              <a:t>independent</a:t>
            </a:r>
            <a:r>
              <a:rPr lang="en-US" sz="2400" dirty="0" smtClean="0"/>
              <a:t> clause to add to the complete </a:t>
            </a:r>
            <a:r>
              <a:rPr lang="en-US" sz="2400" u="sng" dirty="0" smtClean="0"/>
              <a:t>thought</a:t>
            </a:r>
            <a:r>
              <a:rPr lang="en-US" sz="2400" dirty="0" smtClean="0"/>
              <a:t> that the independent clause </a:t>
            </a:r>
            <a:r>
              <a:rPr lang="en-US" sz="2400" u="sng" dirty="0" smtClean="0"/>
              <a:t>expresses</a:t>
            </a:r>
            <a:r>
              <a:rPr lang="en-US" sz="2400" dirty="0" smtClean="0"/>
              <a:t>.</a:t>
            </a:r>
          </a:p>
          <a:p>
            <a:pPr lvl="2"/>
            <a:r>
              <a:rPr lang="en-US" sz="2200" dirty="0" smtClean="0"/>
              <a:t>Kate noted the days events in her journal before she went to bed.</a:t>
            </a:r>
          </a:p>
          <a:p>
            <a:r>
              <a:rPr lang="en-US" sz="2800" dirty="0" smtClean="0"/>
              <a:t>Some writers keep journals so that they can remember details about events.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2190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1: What is a clause?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/>
              <a:t>Dependent</a:t>
            </a:r>
            <a:r>
              <a:rPr lang="en-US" sz="2800" dirty="0" smtClean="0"/>
              <a:t> clauses are also known as </a:t>
            </a:r>
            <a:r>
              <a:rPr lang="en-US" sz="2800" u="sng" dirty="0" smtClean="0"/>
              <a:t>subordinate</a:t>
            </a:r>
            <a:r>
              <a:rPr lang="en-US" sz="2800" dirty="0" smtClean="0"/>
              <a:t> clauses.</a:t>
            </a:r>
          </a:p>
          <a:p>
            <a:r>
              <a:rPr lang="en-US" sz="2800" dirty="0" smtClean="0"/>
              <a:t>These clauses </a:t>
            </a:r>
            <a:r>
              <a:rPr lang="en-US" sz="2800" u="sng" dirty="0" smtClean="0"/>
              <a:t>cannot</a:t>
            </a:r>
            <a:r>
              <a:rPr lang="en-US" sz="2800" dirty="0" smtClean="0"/>
              <a:t> stand alone and are </a:t>
            </a:r>
            <a:r>
              <a:rPr lang="en-US" sz="2800" u="sng" dirty="0" smtClean="0"/>
              <a:t>dependent</a:t>
            </a:r>
            <a:r>
              <a:rPr lang="en-US" sz="2800" dirty="0" smtClean="0"/>
              <a:t> on main clauses.</a:t>
            </a:r>
          </a:p>
          <a:p>
            <a:pPr lvl="1"/>
            <a:r>
              <a:rPr lang="en-US" sz="2400" dirty="0" smtClean="0"/>
              <a:t>When writers use a </a:t>
            </a:r>
            <a:r>
              <a:rPr lang="en-US" sz="2400" u="sng" dirty="0" smtClean="0"/>
              <a:t>dependent</a:t>
            </a:r>
            <a:r>
              <a:rPr lang="en-US" sz="2400" dirty="0" smtClean="0"/>
              <a:t> clause as a sentence, it is actually a </a:t>
            </a:r>
            <a:r>
              <a:rPr lang="en-US" sz="2400" u="sng" dirty="0" smtClean="0"/>
              <a:t>fragment</a:t>
            </a:r>
            <a:r>
              <a:rPr lang="en-US" sz="2400" dirty="0" smtClean="0"/>
              <a:t>.</a:t>
            </a:r>
          </a:p>
          <a:p>
            <a:pPr lvl="2"/>
            <a:r>
              <a:rPr lang="en-US" sz="2200" dirty="0" smtClean="0"/>
              <a:t>Kate and her horse Scarlet are one of the best teams in junior rodeo. Because they practice together every day.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871284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Lesson 2: Simple and compound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Simple sentences:</a:t>
            </a:r>
            <a:br>
              <a:rPr lang="en-US" sz="2800" dirty="0" smtClean="0"/>
            </a:br>
            <a:r>
              <a:rPr lang="en-US" sz="2800" dirty="0" smtClean="0"/>
              <a:t>	A </a:t>
            </a:r>
            <a:r>
              <a:rPr lang="en-US" sz="2800" u="sng" dirty="0" smtClean="0"/>
              <a:t>simple</a:t>
            </a:r>
            <a:r>
              <a:rPr lang="en-US" sz="2800" dirty="0" smtClean="0"/>
              <a:t> sentence contains </a:t>
            </a:r>
            <a:r>
              <a:rPr lang="en-US" sz="2800" u="sng" dirty="0" smtClean="0"/>
              <a:t>one</a:t>
            </a:r>
            <a:r>
              <a:rPr lang="en-US" sz="2800" dirty="0" smtClean="0"/>
              <a:t> independent clause and </a:t>
            </a:r>
            <a:r>
              <a:rPr lang="en-US" sz="2800" u="sng" dirty="0" smtClean="0"/>
              <a:t>NO</a:t>
            </a:r>
            <a:r>
              <a:rPr lang="en-US" sz="2800" dirty="0" smtClean="0"/>
              <a:t> dependent clauses.</a:t>
            </a:r>
          </a:p>
          <a:p>
            <a:pPr lvl="1"/>
            <a:r>
              <a:rPr lang="en-US" sz="2400" dirty="0" err="1" smtClean="0"/>
              <a:t>Malika</a:t>
            </a:r>
            <a:r>
              <a:rPr lang="en-US" sz="2400" dirty="0" smtClean="0"/>
              <a:t> sings.</a:t>
            </a:r>
          </a:p>
          <a:p>
            <a:r>
              <a:rPr lang="en-US" sz="2800" dirty="0" smtClean="0"/>
              <a:t>Ben competes at chess every day after school.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010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Simple and compound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Compound Sentences:</a:t>
            </a:r>
          </a:p>
          <a:p>
            <a:pPr lvl="1"/>
            <a:r>
              <a:rPr lang="en-US" sz="2400" dirty="0" smtClean="0"/>
              <a:t>A </a:t>
            </a:r>
            <a:r>
              <a:rPr lang="en-US" sz="2400" u="sng" dirty="0" smtClean="0"/>
              <a:t>compound</a:t>
            </a:r>
            <a:r>
              <a:rPr lang="en-US" sz="2400" dirty="0" smtClean="0"/>
              <a:t> sentence contains </a:t>
            </a:r>
            <a:r>
              <a:rPr lang="en-US" sz="2400" u="sng" dirty="0" smtClean="0"/>
              <a:t>two</a:t>
            </a:r>
            <a:r>
              <a:rPr lang="en-US" sz="2400" dirty="0" smtClean="0"/>
              <a:t> or more independent clauses and </a:t>
            </a:r>
            <a:r>
              <a:rPr lang="en-US" sz="2400" u="sng" dirty="0" smtClean="0"/>
              <a:t>NO</a:t>
            </a:r>
            <a:r>
              <a:rPr lang="en-US" sz="2400" dirty="0" smtClean="0"/>
              <a:t> dependent clauses.</a:t>
            </a:r>
          </a:p>
          <a:p>
            <a:pPr lvl="1"/>
            <a:r>
              <a:rPr lang="en-US" sz="2400" dirty="0" smtClean="0"/>
              <a:t>The </a:t>
            </a:r>
            <a:r>
              <a:rPr lang="en-US" sz="2400" u="sng" dirty="0" smtClean="0"/>
              <a:t>clauses</a:t>
            </a:r>
            <a:r>
              <a:rPr lang="en-US" sz="2400" dirty="0" smtClean="0"/>
              <a:t> in a </a:t>
            </a:r>
            <a:r>
              <a:rPr lang="en-US" sz="2400" u="sng" dirty="0" smtClean="0"/>
              <a:t>compound</a:t>
            </a:r>
            <a:r>
              <a:rPr lang="en-US" sz="2400" dirty="0" smtClean="0"/>
              <a:t> sentence must be closely </a:t>
            </a:r>
            <a:r>
              <a:rPr lang="en-US" sz="2400" u="sng" dirty="0" smtClean="0"/>
              <a:t>related</a:t>
            </a:r>
            <a:r>
              <a:rPr lang="en-US" sz="2400" dirty="0" smtClean="0"/>
              <a:t>.</a:t>
            </a:r>
          </a:p>
          <a:p>
            <a:pPr lvl="2"/>
            <a:r>
              <a:rPr lang="en-US" sz="2200" dirty="0" err="1" smtClean="0"/>
              <a:t>Malika</a:t>
            </a:r>
            <a:r>
              <a:rPr lang="en-US" sz="2200" dirty="0" smtClean="0"/>
              <a:t> sings every day, and she practices with the choir.</a:t>
            </a:r>
          </a:p>
        </p:txBody>
      </p:sp>
    </p:spTree>
    <p:extLst>
      <p:ext uri="{BB962C8B-B14F-4D97-AF65-F5344CB8AC3E}">
        <p14:creationId xmlns:p14="http://schemas.microsoft.com/office/powerpoint/2010/main" val="2961995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Simple and compound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u="sng" dirty="0"/>
              <a:t>Independent</a:t>
            </a:r>
            <a:r>
              <a:rPr lang="en-US" sz="3200" dirty="0"/>
              <a:t> clauses can be joined by a </a:t>
            </a:r>
            <a:r>
              <a:rPr lang="en-US" sz="3200" u="sng" dirty="0"/>
              <a:t>comma</a:t>
            </a:r>
            <a:r>
              <a:rPr lang="en-US" sz="3200" dirty="0"/>
              <a:t> and a coordinating </a:t>
            </a:r>
            <a:r>
              <a:rPr lang="en-US" sz="3200" u="sng" dirty="0"/>
              <a:t>conjunction</a:t>
            </a:r>
            <a:r>
              <a:rPr lang="en-US" sz="3200" dirty="0"/>
              <a:t> or by a </a:t>
            </a:r>
            <a:r>
              <a:rPr lang="en-US" sz="3200" u="sng" dirty="0"/>
              <a:t>semi-colon</a:t>
            </a:r>
            <a:r>
              <a:rPr lang="en-US" sz="3200" dirty="0"/>
              <a:t>.</a:t>
            </a:r>
          </a:p>
          <a:p>
            <a:pPr lvl="1"/>
            <a:r>
              <a:rPr lang="en-US" sz="2400" dirty="0" smtClean="0"/>
              <a:t>The choir rehearsed late on Tuesday, and the director praised their hard work.</a:t>
            </a:r>
          </a:p>
          <a:p>
            <a:pPr lvl="1"/>
            <a:r>
              <a:rPr lang="en-US" sz="2400" dirty="0" smtClean="0"/>
              <a:t>The choir rehearsed late on Tuesday; the director praised their hard work.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27589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Lesson 2: Simple and compound sentences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Coordinating Conjunctions: </a:t>
            </a:r>
            <a:r>
              <a:rPr lang="en-US" sz="2800" u="sng" dirty="0" smtClean="0"/>
              <a:t>for, and, nor, or, but, so, yet</a:t>
            </a:r>
          </a:p>
          <a:p>
            <a:endParaRPr lang="en-US" sz="2800" dirty="0"/>
          </a:p>
          <a:p>
            <a:r>
              <a:rPr lang="en-US" sz="2800" dirty="0" smtClean="0"/>
              <a:t>Don’t mistake a simple </a:t>
            </a:r>
            <a:r>
              <a:rPr lang="en-US" sz="2800" u="sng" dirty="0" smtClean="0"/>
              <a:t>sentence</a:t>
            </a:r>
            <a:r>
              <a:rPr lang="en-US" sz="2800" dirty="0" smtClean="0"/>
              <a:t> with a compound </a:t>
            </a:r>
            <a:r>
              <a:rPr lang="en-US" sz="2800" u="sng" dirty="0" smtClean="0"/>
              <a:t>verb</a:t>
            </a:r>
            <a:r>
              <a:rPr lang="en-US" sz="2800" dirty="0" smtClean="0"/>
              <a:t> for a </a:t>
            </a:r>
            <a:r>
              <a:rPr lang="en-US" sz="2800" u="sng" dirty="0" smtClean="0"/>
              <a:t>compound</a:t>
            </a:r>
            <a:r>
              <a:rPr lang="en-US" sz="2800" dirty="0" smtClean="0"/>
              <a:t> sentence.</a:t>
            </a:r>
          </a:p>
          <a:p>
            <a:pPr lvl="1"/>
            <a:r>
              <a:rPr lang="en-US" sz="2400" dirty="0" smtClean="0"/>
              <a:t>Ben planned a chess tournament for interested students and promoted it.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08301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Pop.thmx</Template>
  <TotalTime>42</TotalTime>
  <Words>1125</Words>
  <Application>Microsoft Macintosh PowerPoint</Application>
  <PresentationFormat>On-screen Show (4:3)</PresentationFormat>
  <Paragraphs>117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Urban Pop</vt:lpstr>
      <vt:lpstr>Chapter 8: Sentence Structure</vt:lpstr>
      <vt:lpstr>Lesson 1: What is a clause? (not santa)</vt:lpstr>
      <vt:lpstr>Lesson 1: What is a clause? </vt:lpstr>
      <vt:lpstr>Lesson 1: What is a clause? </vt:lpstr>
      <vt:lpstr>Lesson 1: What is a clause? </vt:lpstr>
      <vt:lpstr>Lesson 2: Simple and compound sentences</vt:lpstr>
      <vt:lpstr>Lesson 2: Simple and compound sentences</vt:lpstr>
      <vt:lpstr>Lesson 2: Simple and compound sentences</vt:lpstr>
      <vt:lpstr>Lesson 2: Simple and compound sentences</vt:lpstr>
      <vt:lpstr>Lesson 3: Complex sentences</vt:lpstr>
      <vt:lpstr>Lesson 3: Complex sentences</vt:lpstr>
      <vt:lpstr>Lesson 3: Complex sentences</vt:lpstr>
      <vt:lpstr>Lesson 4: Kinds of Dependent Clauses</vt:lpstr>
      <vt:lpstr>Lesson 4: Kinds of Dependent Clauses</vt:lpstr>
      <vt:lpstr>Lesson 4: Kinds of Dependent Clauses</vt:lpstr>
      <vt:lpstr>Lesson 4: Kinds of Dependent Clauses</vt:lpstr>
      <vt:lpstr>Lesson 4: Kinds of Dependent Clauses</vt:lpstr>
      <vt:lpstr>Lesson 4: Kinds of Dependent Clauses</vt:lpstr>
      <vt:lpstr>Lesson 4: Kinds of Dependent Clauses</vt:lpstr>
      <vt:lpstr>Lesson 4: Kinds of Dependent Clauses</vt:lpstr>
      <vt:lpstr>Lesson 5: Compound-complex sentences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8: Sentence Structure</dc:title>
  <dc:creator>Michael Carson</dc:creator>
  <cp:lastModifiedBy>Michael Carson</cp:lastModifiedBy>
  <cp:revision>11</cp:revision>
  <dcterms:created xsi:type="dcterms:W3CDTF">2015-02-25T20:11:56Z</dcterms:created>
  <dcterms:modified xsi:type="dcterms:W3CDTF">2015-02-25T20:54:42Z</dcterms:modified>
</cp:coreProperties>
</file>